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"/>
  </p:notesMasterIdLst>
  <p:sldIdLst>
    <p:sldId id="263" r:id="rId2"/>
    <p:sldId id="264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005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DF22E-BB05-46DA-8D91-35533D98F3F8}">
  <a:tblStyle styleId="{2A6DF22E-BB05-46DA-8D91-35533D98F3F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3F4B56-5160-4FF2-89E7-6E81D18807F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/>
    <p:restoredTop sz="91476"/>
  </p:normalViewPr>
  <p:slideViewPr>
    <p:cSldViewPr snapToGrid="0" snapToObjects="1">
      <p:cViewPr varScale="1">
        <p:scale>
          <a:sx n="90" d="100"/>
          <a:sy n="90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27ca6d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4827ca6d95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g4827ca6d95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33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27ca6d9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4827ca6d95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4827ca6d95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26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827ca6d95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4827ca6d95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g4827ca6d95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4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39" y="82368"/>
            <a:ext cx="1599307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66749" y="2006098"/>
            <a:ext cx="1598400" cy="14400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IT IS IMPORTANT</a:t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666749" y="1062098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ADIA ASK</a:t>
            </a:r>
            <a:endParaRPr/>
          </a:p>
        </p:txBody>
      </p:sp>
      <p:graphicFrame>
        <p:nvGraphicFramePr>
          <p:cNvPr id="131" name="Google Shape;131;p20"/>
          <p:cNvGraphicFramePr/>
          <p:nvPr>
            <p:extLst>
              <p:ext uri="{D42A27DB-BD31-4B8C-83A1-F6EECF244321}">
                <p14:modId xmlns:p14="http://schemas.microsoft.com/office/powerpoint/2010/main" val="3607866457"/>
              </p:ext>
            </p:extLst>
          </p:nvPr>
        </p:nvGraphicFramePr>
        <p:xfrm>
          <a:off x="2579358" y="1085390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national digital inclusion strategy to close the digital divide</a:t>
                      </a:r>
                      <a:endParaRPr sz="2200" i="1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2" name="Google Shape;132;p20"/>
          <p:cNvSpPr/>
          <p:nvPr/>
        </p:nvSpPr>
        <p:spPr>
          <a:xfrm>
            <a:off x="2579350" y="2223575"/>
            <a:ext cx="2861100" cy="1080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NEARLY </a:t>
            </a:r>
            <a:r>
              <a:rPr lang="en-AU" sz="1800" b="0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2.5M</a:t>
            </a: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AUSTRALIANS NOT ONLINE *</a:t>
            </a:r>
            <a:endParaRPr dirty="0"/>
          </a:p>
        </p:txBody>
      </p:sp>
      <p:sp>
        <p:nvSpPr>
          <p:cNvPr id="133" name="Google Shape;133;p20"/>
          <p:cNvSpPr/>
          <p:nvPr/>
        </p:nvSpPr>
        <p:spPr>
          <a:xfrm>
            <a:off x="8725938" y="2223575"/>
            <a:ext cx="2861100" cy="1080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</a:t>
            </a:r>
            <a:r>
              <a:rPr lang="en-AU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51</a:t>
            </a:r>
            <a:r>
              <a:rPr lang="en-AU" sz="1800" b="0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BN</a:t>
            </a: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INVESTMENT IN NBN IS BEING UNDERUTILISED ***</a:t>
            </a:r>
            <a:endParaRPr dirty="0"/>
          </a:p>
        </p:txBody>
      </p:sp>
      <p:sp>
        <p:nvSpPr>
          <p:cNvPr id="134" name="Google Shape;134;p20"/>
          <p:cNvSpPr/>
          <p:nvPr/>
        </p:nvSpPr>
        <p:spPr>
          <a:xfrm>
            <a:off x="5652644" y="2223575"/>
            <a:ext cx="2861100" cy="1080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 ARE GLOBAL LAGGARDS IN INCLUSIVE INTERNET **</a:t>
            </a:r>
            <a:endParaRPr dirty="0"/>
          </a:p>
        </p:txBody>
      </p:sp>
      <p:sp>
        <p:nvSpPr>
          <p:cNvPr id="135" name="Google Shape;135;p20"/>
          <p:cNvSpPr/>
          <p:nvPr/>
        </p:nvSpPr>
        <p:spPr>
          <a:xfrm>
            <a:off x="666749" y="4621781"/>
            <a:ext cx="1599300" cy="1905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STRATEGY SHOULD INCLUDE</a:t>
            </a:r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7" name="Google Shape;137;p20"/>
          <p:cNvGraphicFramePr/>
          <p:nvPr>
            <p:extLst>
              <p:ext uri="{D42A27DB-BD31-4B8C-83A1-F6EECF244321}">
                <p14:modId xmlns:p14="http://schemas.microsoft.com/office/powerpoint/2010/main" val="2493246465"/>
              </p:ext>
            </p:extLst>
          </p:nvPr>
        </p:nvGraphicFramePr>
        <p:xfrm>
          <a:off x="2579356" y="4728655"/>
          <a:ext cx="9007750" cy="17986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APPOINTMENT OF LEAD COORDINATING AGENCY WITHIN GOVERNMENT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CO-DESIGNED WITH ADIA </a:t>
                      </a:r>
                      <a:r>
                        <a:rPr lang="en-AU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&amp;</a:t>
                      </a: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INDUSTRY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AU" sz="1400" b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ADDRESS INTERNET AFFORDABILITY, DIGITAL ABILITY &amp; INCLUSIVE ACCESS</a:t>
                      </a:r>
                      <a:endParaRPr sz="1400" b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AU" sz="1400" b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STRATEGIC INVESTMENT ROADMAP TO BRING AUSTRALIA UP TO GLOBAL STANDARD</a:t>
                      </a:r>
                      <a:endParaRPr sz="1400" b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GIVE SPECIFIC ATTENTION TO UNDERSERVED GROUPS &amp; </a:t>
                      </a:r>
                      <a:r>
                        <a:rPr lang="en-AU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GEOGRAPHIES</a:t>
                      </a:r>
                      <a:endParaRPr sz="14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" name="Google Shape;138;p20"/>
          <p:cNvSpPr/>
          <p:nvPr/>
        </p:nvSpPr>
        <p:spPr>
          <a:xfrm>
            <a:off x="257935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437184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616433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795682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9749312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666748" y="3671751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COST</a:t>
            </a:r>
            <a:endParaRPr/>
          </a:p>
        </p:txBody>
      </p:sp>
      <p:graphicFrame>
        <p:nvGraphicFramePr>
          <p:cNvPr id="144" name="Google Shape;144;p20"/>
          <p:cNvGraphicFramePr/>
          <p:nvPr>
            <p:extLst>
              <p:ext uri="{D42A27DB-BD31-4B8C-83A1-F6EECF244321}">
                <p14:modId xmlns:p14="http://schemas.microsoft.com/office/powerpoint/2010/main" val="3383496584"/>
              </p:ext>
            </p:extLst>
          </p:nvPr>
        </p:nvGraphicFramePr>
        <p:xfrm>
          <a:off x="2579353" y="3677217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Digital exclusion is linked closely with lower employment participation, education outcomes and social exclusion – a social and financial cost Australia cannot afford</a:t>
                      </a:r>
                      <a:endParaRPr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157;p21">
            <a:extLst>
              <a:ext uri="{FF2B5EF4-FFF2-40B4-BE49-F238E27FC236}">
                <a16:creationId xmlns:a16="http://schemas.microsoft.com/office/drawing/2014/main" id="{DB86A742-43E2-7B48-BB26-5CBFB40FAE2C}"/>
              </a:ext>
            </a:extLst>
          </p:cNvPr>
          <p:cNvSpPr txBox="1"/>
          <p:nvPr/>
        </p:nvSpPr>
        <p:spPr>
          <a:xfrm>
            <a:off x="1341912" y="6565013"/>
            <a:ext cx="9844645" cy="29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2.5m adults Australians as reported in Digital Inclusion Index ‘18 measured by ABS	   ** As measured by Inclusive Internet Index (The Economist)</a:t>
            </a:r>
            <a:r>
              <a:rPr lang="en-AU" sz="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‘19 	</a:t>
            </a:r>
            <a:r>
              <a:rPr lang="en-AU" sz="9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 Peak NBN budget</a:t>
            </a:r>
            <a:endParaRPr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13552-43B4-A34B-AC4E-4CE1B466FFCA}"/>
              </a:ext>
            </a:extLst>
          </p:cNvPr>
          <p:cNvSpPr txBox="1"/>
          <p:nvPr/>
        </p:nvSpPr>
        <p:spPr>
          <a:xfrm>
            <a:off x="9002345" y="107356"/>
            <a:ext cx="27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3739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39" y="82368"/>
            <a:ext cx="1599307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666749" y="1706059"/>
            <a:ext cx="1599300" cy="2362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SITUATION</a:t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666749" y="890644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AMBITION</a:t>
            </a:r>
            <a:endParaRPr/>
          </a:p>
        </p:txBody>
      </p:sp>
      <p:graphicFrame>
        <p:nvGraphicFramePr>
          <p:cNvPr id="153" name="Google Shape;153;p21"/>
          <p:cNvGraphicFramePr/>
          <p:nvPr>
            <p:extLst>
              <p:ext uri="{D42A27DB-BD31-4B8C-83A1-F6EECF244321}">
                <p14:modId xmlns:p14="http://schemas.microsoft.com/office/powerpoint/2010/main" val="2959658336"/>
              </p:ext>
            </p:extLst>
          </p:nvPr>
        </p:nvGraphicFramePr>
        <p:xfrm>
          <a:off x="2579358" y="913936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4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Everyone can thrive in the digital world</a:t>
                      </a:r>
                      <a:endParaRPr sz="2400" i="1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4" name="Google Shape;154;p21"/>
          <p:cNvSpPr/>
          <p:nvPr/>
        </p:nvSpPr>
        <p:spPr>
          <a:xfrm>
            <a:off x="2688739" y="2466459"/>
            <a:ext cx="3585000" cy="453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AFFORDABILITY</a:t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2688738" y="3526181"/>
            <a:ext cx="3585000" cy="453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ACCESS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2688738" y="2992097"/>
            <a:ext cx="3585000" cy="454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ABILITY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0" y="6565013"/>
            <a:ext cx="11976410" cy="21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AU" sz="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As measured by the Inclusive Internet Index ‘19  + ABS   ** ABS </a:t>
            </a:r>
            <a:r>
              <a:rPr lang="en-AU" sz="8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HUoIT</a:t>
            </a:r>
            <a:r>
              <a:rPr lang="en-AU" sz="8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‘15 &amp; ACCAN / </a:t>
            </a:r>
            <a:r>
              <a:rPr lang="en-AU" sz="8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BoC&amp;A</a:t>
            </a:r>
            <a:r>
              <a:rPr lang="en-AU" sz="8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Research ‘17 – spending &gt;6% of household income on </a:t>
            </a:r>
            <a:r>
              <a:rPr lang="en-AU" sz="8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comms</a:t>
            </a:r>
            <a:r>
              <a:rPr lang="en-AU" sz="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AU" sz="8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 </a:t>
            </a:r>
            <a:r>
              <a:rPr lang="en-AU" sz="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AusPost</a:t>
            </a:r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Digital Participation A view of Australia’s online behaviours ‘16</a:t>
            </a:r>
            <a:endParaRPr sz="800" dirty="0"/>
          </a:p>
        </p:txBody>
      </p:sp>
      <p:sp>
        <p:nvSpPr>
          <p:cNvPr id="158" name="Google Shape;158;p21"/>
          <p:cNvSpPr/>
          <p:nvPr/>
        </p:nvSpPr>
        <p:spPr>
          <a:xfrm>
            <a:off x="666749" y="5047877"/>
            <a:ext cx="1599300" cy="14793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SEGMENTS</a:t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1" name="Google Shape;161;p21"/>
          <p:cNvGraphicFramePr/>
          <p:nvPr>
            <p:extLst>
              <p:ext uri="{D42A27DB-BD31-4B8C-83A1-F6EECF244321}">
                <p14:modId xmlns:p14="http://schemas.microsoft.com/office/powerpoint/2010/main" val="2691942621"/>
              </p:ext>
            </p:extLst>
          </p:nvPr>
        </p:nvGraphicFramePr>
        <p:xfrm>
          <a:off x="2579354" y="1670340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Australia are global laggards for inclusive internet, ranking 15th behind Poland, Spain and Portugal * – with 2.5 million people in Australian not online +</a:t>
                      </a:r>
                      <a:endParaRPr sz="800"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" name="Google Shape;162;p21"/>
          <p:cNvSpPr txBox="1"/>
          <p:nvPr/>
        </p:nvSpPr>
        <p:spPr>
          <a:xfrm>
            <a:off x="6346270" y="2498504"/>
            <a:ext cx="538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in 10 low-income households cannot afford access and a further 2 in 10 endure unmanageable financial strain to remain connected </a:t>
            </a:r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</a:t>
            </a:r>
            <a:endParaRPr sz="800" dirty="0"/>
          </a:p>
        </p:txBody>
      </p:sp>
      <p:sp>
        <p:nvSpPr>
          <p:cNvPr id="163" name="Google Shape;163;p21"/>
          <p:cNvSpPr txBox="1"/>
          <p:nvPr/>
        </p:nvSpPr>
        <p:spPr>
          <a:xfrm>
            <a:off x="6346270" y="3003835"/>
            <a:ext cx="563014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Nearly 5 million people in Australia are not engaged in important online activities, e.g. managing information, communicating, transactions etc</a:t>
            </a:r>
            <a:r>
              <a:rPr lang="en-AU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</a:endParaRPr>
          </a:p>
        </p:txBody>
      </p:sp>
      <p:graphicFrame>
        <p:nvGraphicFramePr>
          <p:cNvPr id="164" name="Google Shape;164;p21"/>
          <p:cNvGraphicFramePr/>
          <p:nvPr/>
        </p:nvGraphicFramePr>
        <p:xfrm>
          <a:off x="2579356" y="5153209"/>
          <a:ext cx="9007750" cy="1374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4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 INCOME HOUSEHOLDS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OLDER</a:t>
                      </a:r>
                      <a:b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AUSTRALIANS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PEOPLE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LIVING WITH A DISABILITY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INDIGENOUS AUSTRALIANS 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REGIONAL AND REMOTE AUSTRALIA 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5" name="Google Shape;165;p21"/>
          <p:cNvSpPr/>
          <p:nvPr/>
        </p:nvSpPr>
        <p:spPr>
          <a:xfrm>
            <a:off x="257935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437184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616433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795682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9749312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666748" y="4200391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IT IS IMPORTANT</a:t>
            </a:r>
            <a:endParaRPr/>
          </a:p>
        </p:txBody>
      </p:sp>
      <p:graphicFrame>
        <p:nvGraphicFramePr>
          <p:cNvPr id="171" name="Google Shape;171;p21"/>
          <p:cNvGraphicFramePr/>
          <p:nvPr>
            <p:extLst>
              <p:ext uri="{D42A27DB-BD31-4B8C-83A1-F6EECF244321}">
                <p14:modId xmlns:p14="http://schemas.microsoft.com/office/powerpoint/2010/main" val="4254766307"/>
              </p:ext>
            </p:extLst>
          </p:nvPr>
        </p:nvGraphicFramePr>
        <p:xfrm>
          <a:off x="2579353" y="4205857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Digital exclusion is linked with lower employment participation, education outcomes and social inclusion</a:t>
                      </a:r>
                      <a:endParaRPr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Google Shape;172;p21"/>
          <p:cNvSpPr txBox="1"/>
          <p:nvPr/>
        </p:nvSpPr>
        <p:spPr>
          <a:xfrm>
            <a:off x="6366442" y="3530133"/>
            <a:ext cx="52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AU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 are global laggards for inclusive internet, ranking 25th behind Bulgaria, Hungary and Russia *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48201-4982-9541-A7C4-E880BCE33BE9}"/>
              </a:ext>
            </a:extLst>
          </p:cNvPr>
          <p:cNvSpPr txBox="1"/>
          <p:nvPr/>
        </p:nvSpPr>
        <p:spPr>
          <a:xfrm>
            <a:off x="9002345" y="107356"/>
            <a:ext cx="27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176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368300"/>
            <a:ext cx="1599307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2567482" y="484157"/>
            <a:ext cx="88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Proposals for inclusion in a national strategy to bridge the divide</a:t>
            </a:r>
            <a:endParaRPr dirty="0"/>
          </a:p>
        </p:txBody>
      </p:sp>
      <p:sp>
        <p:nvSpPr>
          <p:cNvPr id="180" name="Google Shape;180;p22"/>
          <p:cNvSpPr txBox="1"/>
          <p:nvPr/>
        </p:nvSpPr>
        <p:spPr>
          <a:xfrm>
            <a:off x="266015" y="6631181"/>
            <a:ext cx="11808182" cy="22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fixed connection or alternative connection with &gt;100Gb data allowance ABS data	** </a:t>
            </a:r>
            <a:r>
              <a:rPr lang="en-AU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AusPost</a:t>
            </a:r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Digital Participation A view of Australia’s online behaviours ‘16 	# Targets to be developed/validated as part of the strategy		</a:t>
            </a:r>
            <a:endParaRPr sz="800" dirty="0">
              <a:solidFill>
                <a:schemeClr val="dk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2411334" y="1124807"/>
            <a:ext cx="3060000" cy="4107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AFFORDABILITY</a:t>
            </a:r>
            <a:endParaRPr dirty="0"/>
          </a:p>
        </p:txBody>
      </p:sp>
      <p:sp>
        <p:nvSpPr>
          <p:cNvPr id="182" name="Google Shape;182;p22"/>
          <p:cNvSpPr/>
          <p:nvPr/>
        </p:nvSpPr>
        <p:spPr>
          <a:xfrm>
            <a:off x="8811169" y="1124807"/>
            <a:ext cx="3060000" cy="4107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ACCESS</a:t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5621107" y="1125633"/>
            <a:ext cx="3060000" cy="4107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ABILITY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334240" y="1528180"/>
            <a:ext cx="1779600" cy="10794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</a:t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334240" y="2671047"/>
            <a:ext cx="1779600" cy="1079474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 TARGETS #</a:t>
            </a:r>
          </a:p>
        </p:txBody>
      </p:sp>
      <p:sp>
        <p:nvSpPr>
          <p:cNvPr id="187" name="Google Shape;187;p22"/>
          <p:cNvSpPr/>
          <p:nvPr/>
        </p:nvSpPr>
        <p:spPr>
          <a:xfrm>
            <a:off x="9015178" y="1547950"/>
            <a:ext cx="267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everyone </a:t>
            </a:r>
            <a:r>
              <a:rPr lang="en-AU" sz="1200" dirty="0">
                <a:solidFill>
                  <a:schemeClr val="dk1"/>
                </a:solidFill>
              </a:rPr>
              <a:t>to use the internet including those living with a disability, from culturally or linguistically diverse backgrounds, or with other needs</a:t>
            </a:r>
            <a:endParaRPr sz="1200" dirty="0"/>
          </a:p>
        </p:txBody>
      </p:sp>
      <p:sp>
        <p:nvSpPr>
          <p:cNvPr id="188" name="Google Shape;188;p22"/>
          <p:cNvSpPr/>
          <p:nvPr/>
        </p:nvSpPr>
        <p:spPr>
          <a:xfrm>
            <a:off x="2411334" y="2600251"/>
            <a:ext cx="3209773" cy="141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low-income households have an internet connection (from estimated 71%) *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AU" sz="1200" dirty="0">
                <a:solidFill>
                  <a:schemeClr val="dk1"/>
                </a:solidFill>
              </a:rPr>
              <a:t>Reduce number of households in bottom two income quintiles spending &gt;6% of income on communications 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5864001" y="1725648"/>
            <a:ext cx="225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everyone has the skills and confidence</a:t>
            </a:r>
            <a:r>
              <a:rPr lang="en-AU" sz="1200" dirty="0">
                <a:solidFill>
                  <a:schemeClr val="dk1"/>
                </a:solidFill>
              </a:rPr>
              <a:t> to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fulfil basic internet activities</a:t>
            </a:r>
            <a:endParaRPr sz="1200" dirty="0"/>
          </a:p>
        </p:txBody>
      </p:sp>
      <p:sp>
        <p:nvSpPr>
          <p:cNvPr id="190" name="Google Shape;190;p22"/>
          <p:cNvSpPr/>
          <p:nvPr/>
        </p:nvSpPr>
        <p:spPr>
          <a:xfrm>
            <a:off x="8811168" y="2703448"/>
            <a:ext cx="288001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federal, state, local government websites are compliant with accessibility standards. </a:t>
            </a:r>
            <a:r>
              <a:rPr lang="en-A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1" name="Google Shape;191;p22"/>
          <p:cNvSpPr/>
          <p:nvPr/>
        </p:nvSpPr>
        <p:spPr>
          <a:xfrm>
            <a:off x="2603318" y="1707607"/>
            <a:ext cx="267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cost as a prohibitive barrier to internet access</a:t>
            </a:r>
            <a:endParaRPr sz="1200" dirty="0"/>
          </a:p>
        </p:txBody>
      </p:sp>
      <p:cxnSp>
        <p:nvCxnSpPr>
          <p:cNvPr id="192" name="Google Shape;192;p22"/>
          <p:cNvCxnSpPr/>
          <p:nvPr/>
        </p:nvCxnSpPr>
        <p:spPr>
          <a:xfrm>
            <a:off x="2266057" y="2566471"/>
            <a:ext cx="9585900" cy="0"/>
          </a:xfrm>
          <a:prstGeom prst="straightConnector1">
            <a:avLst/>
          </a:prstGeom>
          <a:noFill/>
          <a:ln w="9525" cap="flat" cmpd="sng">
            <a:solidFill>
              <a:srgbClr val="1F386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22"/>
          <p:cNvSpPr/>
          <p:nvPr/>
        </p:nvSpPr>
        <p:spPr>
          <a:xfrm>
            <a:off x="5885982" y="2686252"/>
            <a:ext cx="2377071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the number of people who regularly engage with the internet to </a:t>
            </a:r>
            <a:r>
              <a:rPr lang="en-AU" sz="1200" dirty="0">
                <a:solidFill>
                  <a:schemeClr val="dk1"/>
                </a:solidFill>
              </a:rPr>
              <a:t>&gt;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(from </a:t>
            </a:r>
            <a:r>
              <a:rPr lang="en-AU" sz="1200" dirty="0">
                <a:solidFill>
                  <a:schemeClr val="dk1"/>
                </a:solidFill>
              </a:rPr>
              <a:t>74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%) **</a:t>
            </a:r>
            <a:endParaRPr sz="1200" dirty="0"/>
          </a:p>
        </p:txBody>
      </p:sp>
      <p:sp>
        <p:nvSpPr>
          <p:cNvPr id="18" name="Google Shape;186;p22">
            <a:extLst>
              <a:ext uri="{FF2B5EF4-FFF2-40B4-BE49-F238E27FC236}">
                <a16:creationId xmlns:a16="http://schemas.microsoft.com/office/drawing/2014/main" id="{26DF1F07-C31C-084E-87DD-61EA27DFC8FF}"/>
              </a:ext>
            </a:extLst>
          </p:cNvPr>
          <p:cNvSpPr/>
          <p:nvPr/>
        </p:nvSpPr>
        <p:spPr>
          <a:xfrm>
            <a:off x="334240" y="3813773"/>
            <a:ext cx="1779600" cy="2675927"/>
          </a:xfrm>
          <a:prstGeom prst="rect">
            <a:avLst/>
          </a:prstGeom>
          <a:solidFill>
            <a:schemeClr val="accent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PROPOSALS FOR INCLUSION IN NATIONAL STRATEGY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(in development)</a:t>
            </a:r>
            <a:endParaRPr sz="9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88;p22">
            <a:extLst>
              <a:ext uri="{FF2B5EF4-FFF2-40B4-BE49-F238E27FC236}">
                <a16:creationId xmlns:a16="http://schemas.microsoft.com/office/drawing/2014/main" id="{0D05694B-F408-0A47-8AD6-D001A800830D}"/>
              </a:ext>
            </a:extLst>
          </p:cNvPr>
          <p:cNvSpPr/>
          <p:nvPr/>
        </p:nvSpPr>
        <p:spPr>
          <a:xfrm>
            <a:off x="2157277" y="3869690"/>
            <a:ext cx="3250928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8125" indent="-228600">
              <a:buFont typeface="+mj-lt"/>
              <a:buAutoNum type="arabicPeriod"/>
            </a:pPr>
            <a:r>
              <a:rPr lang="en-AU" sz="1100" dirty="0">
                <a:solidFill>
                  <a:schemeClr val="dk1"/>
                </a:solidFill>
                <a:ea typeface="Calibri"/>
              </a:rPr>
              <a:t>Develop a suite of measures aimed at achieving affordability for most excluded groups</a:t>
            </a:r>
          </a:p>
          <a:p>
            <a:pPr marL="238125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100" dirty="0">
                <a:solidFill>
                  <a:schemeClr val="dk1"/>
                </a:solidFill>
              </a:rPr>
              <a:t>Low income communications subsidy </a:t>
            </a:r>
          </a:p>
          <a:p>
            <a:pPr marL="238125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100" dirty="0">
                <a:solidFill>
                  <a:schemeClr val="dk1"/>
                </a:solidFill>
                <a:ea typeface="Calibri"/>
              </a:rPr>
              <a:t>Mandate low income nbn wholesale product</a:t>
            </a:r>
            <a:br>
              <a:rPr lang="en-AU" sz="1100" dirty="0">
                <a:solidFill>
                  <a:schemeClr val="dk1"/>
                </a:solidFill>
                <a:ea typeface="Calibri"/>
              </a:rPr>
            </a:b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88;p22">
            <a:extLst>
              <a:ext uri="{FF2B5EF4-FFF2-40B4-BE49-F238E27FC236}">
                <a16:creationId xmlns:a16="http://schemas.microsoft.com/office/drawing/2014/main" id="{AEA7A26C-4A7E-3B4E-85AB-3036CEB8AC37}"/>
              </a:ext>
            </a:extLst>
          </p:cNvPr>
          <p:cNvSpPr/>
          <p:nvPr/>
        </p:nvSpPr>
        <p:spPr>
          <a:xfrm>
            <a:off x="5408205" y="3869690"/>
            <a:ext cx="3402963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AU" sz="1100" dirty="0">
                <a:solidFill>
                  <a:schemeClr val="dk1"/>
                </a:solidFill>
              </a:rPr>
              <a:t>Develop a nationally accepted digital competency framework 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100" dirty="0">
                <a:solidFill>
                  <a:schemeClr val="dk1"/>
                </a:solidFill>
                <a:sym typeface="Calibri"/>
              </a:rPr>
              <a:t>Increased funding for libraries for front-line digital training 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AU" sz="1100" dirty="0">
                <a:solidFill>
                  <a:schemeClr val="dk1"/>
                </a:solidFill>
              </a:rPr>
              <a:t>Build on success of digital upskill programs such as Go Digi, Be Connected, Tech Savvy Seniors and Digital Springboard </a:t>
            </a:r>
            <a:r>
              <a:rPr lang="en-AU" sz="1100" dirty="0">
                <a:solidFill>
                  <a:schemeClr val="dk1"/>
                </a:solidFill>
                <a:sym typeface="Calibri"/>
              </a:rPr>
              <a:t>to address other targeted needs groups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AU" sz="1100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22" name="Google Shape;188;p22">
            <a:extLst>
              <a:ext uri="{FF2B5EF4-FFF2-40B4-BE49-F238E27FC236}">
                <a16:creationId xmlns:a16="http://schemas.microsoft.com/office/drawing/2014/main" id="{4F2A6EB2-C7DE-F34E-B093-E9B7D7240C9A}"/>
              </a:ext>
            </a:extLst>
          </p:cNvPr>
          <p:cNvSpPr/>
          <p:nvPr/>
        </p:nvSpPr>
        <p:spPr>
          <a:xfrm>
            <a:off x="8811169" y="3841732"/>
            <a:ext cx="3109486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Font typeface="+mj-lt"/>
              <a:buAutoNum type="arabicPeriod" startAt="7"/>
            </a:pPr>
            <a:r>
              <a:rPr lang="en-AU" sz="1100" dirty="0">
                <a:solidFill>
                  <a:schemeClr val="dk1"/>
                </a:solidFill>
              </a:rPr>
              <a:t>COAG recommit to conforming with accessibility standards and implement tracking &amp; measurement for all government digital services and products by 2022</a:t>
            </a:r>
          </a:p>
          <a:p>
            <a:pPr marL="228600" lvl="0" indent="-228600">
              <a:buFont typeface="+mj-lt"/>
              <a:buAutoNum type="arabicPeriod" startAt="7"/>
            </a:pPr>
            <a:r>
              <a:rPr lang="en-AU" sz="1100" dirty="0">
                <a:solidFill>
                  <a:schemeClr val="dk1"/>
                </a:solidFill>
              </a:rPr>
              <a:t>Post secondary educational institutions incorporate inclusion and accessibility in ICT &amp; design courses by 2022</a:t>
            </a:r>
          </a:p>
        </p:txBody>
      </p:sp>
      <p:sp>
        <p:nvSpPr>
          <p:cNvPr id="24" name="Google Shape;188;p22">
            <a:extLst>
              <a:ext uri="{FF2B5EF4-FFF2-40B4-BE49-F238E27FC236}">
                <a16:creationId xmlns:a16="http://schemas.microsoft.com/office/drawing/2014/main" id="{71B17CB0-2192-C64B-BE64-F468C1B5AE6F}"/>
              </a:ext>
            </a:extLst>
          </p:cNvPr>
          <p:cNvSpPr/>
          <p:nvPr/>
        </p:nvSpPr>
        <p:spPr>
          <a:xfrm>
            <a:off x="2266058" y="5581454"/>
            <a:ext cx="9534660" cy="2716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Calibri"/>
              </a:rPr>
              <a:t>NATIONAL AWARENESS CAMPAIGN ON NEED FOR DIGITAL INCLUSION</a:t>
            </a:r>
            <a:endParaRPr sz="1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Calibri"/>
            </a:endParaRPr>
          </a:p>
        </p:txBody>
      </p:sp>
      <p:sp>
        <p:nvSpPr>
          <p:cNvPr id="26" name="Google Shape;188;p22">
            <a:extLst>
              <a:ext uri="{FF2B5EF4-FFF2-40B4-BE49-F238E27FC236}">
                <a16:creationId xmlns:a16="http://schemas.microsoft.com/office/drawing/2014/main" id="{29A6E958-26A4-994F-9DD6-7FE11841B1D6}"/>
              </a:ext>
            </a:extLst>
          </p:cNvPr>
          <p:cNvSpPr/>
          <p:nvPr/>
        </p:nvSpPr>
        <p:spPr>
          <a:xfrm>
            <a:off x="2266058" y="6198093"/>
            <a:ext cx="9534660" cy="2716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Calibri"/>
              </a:rPr>
              <a:t>CONSULTATION PROCESS WITH LEAD ORGANISATIONS OF PRIORITY SEGMENTS</a:t>
            </a:r>
          </a:p>
        </p:txBody>
      </p:sp>
      <p:sp>
        <p:nvSpPr>
          <p:cNvPr id="27" name="Google Shape;188;p22">
            <a:extLst>
              <a:ext uri="{FF2B5EF4-FFF2-40B4-BE49-F238E27FC236}">
                <a16:creationId xmlns:a16="http://schemas.microsoft.com/office/drawing/2014/main" id="{41F55756-0644-AE43-BF9A-1C65A6466142}"/>
              </a:ext>
            </a:extLst>
          </p:cNvPr>
          <p:cNvSpPr/>
          <p:nvPr/>
        </p:nvSpPr>
        <p:spPr>
          <a:xfrm>
            <a:off x="2266058" y="5895382"/>
            <a:ext cx="9534660" cy="2716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Calibri"/>
              </a:rPr>
              <a:t>DEVELOP FRAMEWORK TO SET &amp; MEASURE DIGITAL INCLUSION TARGETS </a:t>
            </a:r>
            <a:endParaRPr sz="1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Calibri"/>
            </a:endParaRPr>
          </a:p>
        </p:txBody>
      </p:sp>
      <p:cxnSp>
        <p:nvCxnSpPr>
          <p:cNvPr id="28" name="Google Shape;192;p22">
            <a:extLst>
              <a:ext uri="{FF2B5EF4-FFF2-40B4-BE49-F238E27FC236}">
                <a16:creationId xmlns:a16="http://schemas.microsoft.com/office/drawing/2014/main" id="{3CE5BBB4-F176-604D-B8E8-28603C145F6C}"/>
              </a:ext>
            </a:extLst>
          </p:cNvPr>
          <p:cNvCxnSpPr/>
          <p:nvPr/>
        </p:nvCxnSpPr>
        <p:spPr>
          <a:xfrm>
            <a:off x="2214818" y="3762878"/>
            <a:ext cx="9585900" cy="0"/>
          </a:xfrm>
          <a:prstGeom prst="straightConnector1">
            <a:avLst/>
          </a:prstGeom>
          <a:noFill/>
          <a:ln w="9525" cap="flat" cmpd="sng">
            <a:solidFill>
              <a:srgbClr val="1F386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EA7466-780E-A94D-9EF8-8F2E78B9F88C}"/>
              </a:ext>
            </a:extLst>
          </p:cNvPr>
          <p:cNvSpPr txBox="1"/>
          <p:nvPr/>
        </p:nvSpPr>
        <p:spPr>
          <a:xfrm>
            <a:off x="9002345" y="107356"/>
            <a:ext cx="27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1582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57004</TotalTime>
  <Words>612</Words>
  <Application>Microsoft Macintosh PowerPoint</Application>
  <PresentationFormat>Widescreen</PresentationFormat>
  <Paragraphs>81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pre-election Engagement Strategy</dc:title>
  <cp:lastModifiedBy>Andrew Whelan</cp:lastModifiedBy>
  <cp:revision>68</cp:revision>
  <dcterms:modified xsi:type="dcterms:W3CDTF">2019-05-06T07:08:14Z</dcterms:modified>
</cp:coreProperties>
</file>